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69" r:id="rId10"/>
    <p:sldId id="27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144b8673-fb25-46a1-b71d-545d0a29bcf4/assets/interactivity/kviz_a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www.e-sfera.hr/dodatni-digitalni-sadrzaji/144b8673-fb25-46a1-b71d-545d0a29bcf4/assets/interactivity/kviz_b_3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144b8673-fb25-46a1-b71d-545d0a29bcf4/assets/video/multimetar.mp4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144b8673-fb25-46a1-b71d-545d0a29bcf4/assets/video/nc1_t11_struja_u_serijskom_spoju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hyperlink" Target="https://www.e-sfera.hr/dodatni-digitalni-sadrzaji/144b8673-fb25-46a1-b71d-545d0a29bcf4/assets/video/nc1_t11_struja_u_paralelnom_spoju.mp4" TargetMode="Externa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933101" y="2888048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Mjerimo električnu struju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040836"/>
            <a:ext cx="10515600" cy="11547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</a:p>
          <a:p>
            <a:endParaRPr lang="hr-HR" dirty="0"/>
          </a:p>
        </p:txBody>
      </p:sp>
      <p:sp>
        <p:nvSpPr>
          <p:cNvPr id="4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3" name="Picture 5" descr="List, Icon, Symbol, Paper, Sign, Fl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46" y="2366399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148488" y="2910226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174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431" y="2366399"/>
            <a:ext cx="3292320" cy="329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7239842" y="2921949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B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Obični oblačić 10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2" name="Akcijski gumb: Pomoć 11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5764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1430629" y="834138"/>
            <a:ext cx="9864143" cy="259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hr-HR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Prilikom popravka laptopa Miro treba izmjeriti struju koja prolazi pojedinim dijelovima uređaja. </a:t>
            </a: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Kojim će uređajem izmjeriti struju i kako će ga priključiti u strujni krug? </a:t>
            </a:r>
          </a:p>
        </p:txBody>
      </p:sp>
      <p:sp>
        <p:nvSpPr>
          <p:cNvPr id="6" name="Oval 5"/>
          <p:cNvSpPr/>
          <p:nvPr/>
        </p:nvSpPr>
        <p:spPr>
          <a:xfrm>
            <a:off x="4191000" y="5181600"/>
            <a:ext cx="5334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dirty="0"/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014" y="3473295"/>
            <a:ext cx="4548617" cy="2369135"/>
          </a:xfrm>
          <a:prstGeom prst="rect">
            <a:avLst/>
          </a:prstGeom>
        </p:spPr>
      </p:pic>
      <p:pic>
        <p:nvPicPr>
          <p:cNvPr id="9" name="Picture 2" descr="C:\Users\Hp\Downloads\clapperboard-311792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4272" y="4206401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10651035" y="5604457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</p:spTree>
    <p:extLst>
      <p:ext uri="{BB962C8B-B14F-4D97-AF65-F5344CB8AC3E}">
        <p14:creationId xmlns:p14="http://schemas.microsoft.com/office/powerpoint/2010/main" val="312084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1383875" y="802686"/>
            <a:ext cx="34520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Električna </a:t>
            </a:r>
            <a:r>
              <a:rPr lang="hr-HR" altLang="sr-Latn-R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struja</a:t>
            </a:r>
            <a:endParaRPr lang="en-US" altLang="sr-Latn-RS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109913" y="5072064"/>
          <a:ext cx="226695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3" imgW="1028520" imgH="419040" progId="Equation.3">
                  <p:embed/>
                </p:oleObj>
              </mc:Choice>
              <mc:Fallback>
                <p:oleObj name="Equation" r:id="rId3" imgW="1028520" imgH="419040" progId="Equation.3">
                  <p:embed/>
                  <p:pic>
                    <p:nvPicPr>
                      <p:cNvPr id="205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5072064"/>
                        <a:ext cx="2266950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462573"/>
              </p:ext>
            </p:extLst>
          </p:nvPr>
        </p:nvGraphicFramePr>
        <p:xfrm>
          <a:off x="6978195" y="4905391"/>
          <a:ext cx="1235908" cy="1197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5" imgW="406080" imgH="393480" progId="Equation.3">
                  <p:embed/>
                </p:oleObj>
              </mc:Choice>
              <mc:Fallback>
                <p:oleObj name="Equation" r:id="rId5" imgW="406080" imgH="393480" progId="Equation.3">
                  <p:embed/>
                  <p:pic>
                    <p:nvPicPr>
                      <p:cNvPr id="205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8195" y="4905391"/>
                        <a:ext cx="1235908" cy="11974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24746" y="1810749"/>
            <a:ext cx="8028121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200" dirty="0">
                <a:cs typeface="Arial" pitchFamily="34" charset="0"/>
              </a:rPr>
              <a:t>Električna struja je usmjereno gibanje naboja.</a:t>
            </a:r>
            <a:endParaRPr lang="en-US" sz="3200" dirty="0">
              <a:cs typeface="Arial" pitchFamily="34" charset="0"/>
            </a:endParaRPr>
          </a:p>
        </p:txBody>
      </p:sp>
      <p:pic>
        <p:nvPicPr>
          <p:cNvPr id="2054" name="Picture 6" descr="5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1"/>
            <a:ext cx="5638800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982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1438384" y="916093"/>
            <a:ext cx="69095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Mjerna jedinica električne struje</a:t>
            </a:r>
            <a:endParaRPr lang="en-US" altLang="sr-Latn-RS" sz="40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773364" y="1785938"/>
          <a:ext cx="3006725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3" imgW="1104840" imgH="393480" progId="Equation.3">
                  <p:embed/>
                </p:oleObj>
              </mc:Choice>
              <mc:Fallback>
                <p:oleObj name="Equation" r:id="rId3" imgW="1104840" imgH="39348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3364" y="1785938"/>
                        <a:ext cx="3006725" cy="1071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35144" y="3441134"/>
            <a:ext cx="6687087" cy="131818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miliamper    (znak mA):    1mA =  0,001 A</a:t>
            </a:r>
          </a:p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mikroamper (znak </a:t>
            </a:r>
            <a:r>
              <a:rPr lang="el-GR" altLang="sr-Latn-RS" sz="2800" dirty="0">
                <a:latin typeface="+mn-lt"/>
                <a:cs typeface="Arial" panose="020B0604020202020204" pitchFamily="34" charset="0"/>
              </a:rPr>
              <a:t>μ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A):     1</a:t>
            </a:r>
            <a:r>
              <a:rPr lang="el-GR" altLang="sr-Latn-RS" sz="2800" dirty="0">
                <a:latin typeface="+mn-lt"/>
                <a:cs typeface="Arial" panose="020B0604020202020204" pitchFamily="34" charset="0"/>
              </a:rPr>
              <a:t>μ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A  = 0,000 001 A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6738938" y="1857376"/>
          <a:ext cx="10795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5" imgW="444240" imgH="393480" progId="Equation.3">
                  <p:embed/>
                </p:oleObj>
              </mc:Choice>
              <mc:Fallback>
                <p:oleObj name="Equation" r:id="rId5" imgW="444240" imgH="393480" progId="Equation.3">
                  <p:embed/>
                  <p:pic>
                    <p:nvPicPr>
                      <p:cNvPr id="307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938" y="1857376"/>
                        <a:ext cx="1079500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4" y="3056608"/>
            <a:ext cx="16002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340963" y="5468691"/>
            <a:ext cx="31616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sr-Latn-RS" i="1" dirty="0">
                <a:latin typeface="+mn-lt"/>
                <a:cs typeface="Arial" panose="020B0604020202020204" pitchFamily="34" charset="0"/>
              </a:rPr>
              <a:t>Andre – Marie Ampere </a:t>
            </a:r>
          </a:p>
          <a:p>
            <a:pPr algn="ctr"/>
            <a:r>
              <a:rPr lang="en-US" altLang="sr-Latn-RS" dirty="0">
                <a:latin typeface="+mn-lt"/>
                <a:cs typeface="Arial" panose="020B0604020202020204" pitchFamily="34" charset="0"/>
              </a:rPr>
              <a:t> - francuski prirodoznanstvenik i filozof ( 19.st</a:t>
            </a:r>
            <a:r>
              <a:rPr lang="en-US" altLang="sr-Latn-R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altLang="sr-Latn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1333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4"/>
          <p:cNvSpPr txBox="1">
            <a:spLocks noChangeArrowheads="1"/>
          </p:cNvSpPr>
          <p:nvPr/>
        </p:nvSpPr>
        <p:spPr bwMode="auto">
          <a:xfrm>
            <a:off x="1222375" y="1176337"/>
            <a:ext cx="85251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Ampermetar – uređaj za mjerenje struje</a:t>
            </a:r>
            <a:endParaRPr lang="en-US" altLang="sr-Latn-RS" sz="40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9458" name="Picture 1" descr="D:\Sandra - školska ppt\FIZIKA8_U\8_I_7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520" b="55927"/>
          <a:stretch>
            <a:fillRect/>
          </a:stretch>
        </p:blipFill>
        <p:spPr bwMode="auto">
          <a:xfrm>
            <a:off x="1831383" y="2119043"/>
            <a:ext cx="28575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7"/>
          <p:cNvSpPr txBox="1">
            <a:spLocks noChangeArrowheads="1"/>
          </p:cNvSpPr>
          <p:nvPr/>
        </p:nvSpPr>
        <p:spPr bwMode="auto">
          <a:xfrm>
            <a:off x="1831383" y="5146439"/>
            <a:ext cx="86299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Ampermetar se u strujni krug uključuje serijski.</a:t>
            </a:r>
            <a:endParaRPr lang="en-US" altLang="sr-Latn-RS" sz="32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9460" name="Picture 1" descr="D:\Sandra - školska ppt\FIZIKA8_U\8_I_7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3" t="11842" b="69460"/>
          <a:stretch>
            <a:fillRect/>
          </a:stretch>
        </p:blipFill>
        <p:spPr bwMode="auto">
          <a:xfrm>
            <a:off x="8418512" y="2758698"/>
            <a:ext cx="2918891" cy="151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219" y="2398714"/>
            <a:ext cx="20574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7817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1082351" y="925978"/>
            <a:ext cx="79356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Mijenja li se struja pri prolasku žaruljicom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151" y="4588419"/>
            <a:ext cx="10463886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3200" dirty="0">
                <a:cs typeface="Arial" pitchFamily="34" charset="0"/>
              </a:rPr>
              <a:t>Struja koja ulazi u žaruljicu jednaka je struji 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3200" dirty="0">
                <a:cs typeface="Arial" pitchFamily="34" charset="0"/>
              </a:rPr>
              <a:t>koja iz nje izlazi.</a:t>
            </a:r>
            <a:endParaRPr lang="en-US" sz="3200" dirty="0">
              <a:cs typeface="Arial" pitchFamily="34" charset="0"/>
            </a:endParaRPr>
          </a:p>
        </p:txBody>
      </p:sp>
      <p:pic>
        <p:nvPicPr>
          <p:cNvPr id="20483" name="Picture 2" descr="D:\Sandra - školska ppt\FIZIKA8_U\8_I_7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900" y="1794489"/>
            <a:ext cx="295116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9280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4"/>
          <p:cNvSpPr txBox="1">
            <a:spLocks noChangeArrowheads="1"/>
          </p:cNvSpPr>
          <p:nvPr/>
        </p:nvSpPr>
        <p:spPr bwMode="auto">
          <a:xfrm>
            <a:off x="1394317" y="824378"/>
            <a:ext cx="82723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Struja u krugu sa serijski spojenim trošilima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6147" y="4739426"/>
            <a:ext cx="7270564" cy="13181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U krugu sa serijski spojenim trošilima struja je na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 svakom mjestu jednaka.  </a:t>
            </a:r>
            <a:r>
              <a:rPr lang="hr-HR" sz="2800" i="1" dirty="0">
                <a:cs typeface="Arial" pitchFamily="34" charset="0"/>
              </a:rPr>
              <a:t>I= konst</a:t>
            </a:r>
            <a:r>
              <a:rPr lang="hr-HR" sz="2800" dirty="0">
                <a:cs typeface="Arial" pitchFamily="34" charset="0"/>
              </a:rPr>
              <a:t>.</a:t>
            </a:r>
          </a:p>
        </p:txBody>
      </p:sp>
      <p:pic>
        <p:nvPicPr>
          <p:cNvPr id="21507" name="Picture 2" descr="D:\Sandra - školska ppt\FIZIKA8_U\8_I_7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499" y="1618198"/>
            <a:ext cx="44434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" name="Picture 2" descr="C:\Users\Hp\Downloads\clapperboard-311792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014" y="520998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10837014" y="2024349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</p:spTree>
    <p:extLst>
      <p:ext uri="{BB962C8B-B14F-4D97-AF65-F5344CB8AC3E}">
        <p14:creationId xmlns:p14="http://schemas.microsoft.com/office/powerpoint/2010/main" val="184555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1082351" y="837832"/>
            <a:ext cx="86331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Struja u krugu s paralelno  spojenim trošilima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37072" y="2179081"/>
            <a:ext cx="5548955" cy="286232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Struja </a:t>
            </a:r>
            <a:r>
              <a:rPr lang="hr-HR" altLang="sr-Latn-RS" sz="3200" i="1" dirty="0">
                <a:latin typeface="+mn-lt"/>
                <a:cs typeface="Arial" panose="020B0604020202020204" pitchFamily="34" charset="0"/>
              </a:rPr>
              <a:t>I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prije grananja jednaka je</a:t>
            </a:r>
          </a:p>
          <a:p>
            <a:pPr algn="ctr">
              <a:lnSpc>
                <a:spcPct val="150000"/>
              </a:lnSpc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zbroju struja </a:t>
            </a:r>
            <a:r>
              <a:rPr lang="hr-HR" altLang="sr-Latn-RS" sz="3200" i="1" dirty="0">
                <a:latin typeface="+mn-lt"/>
                <a:cs typeface="Arial" panose="020B0604020202020204" pitchFamily="34" charset="0"/>
              </a:rPr>
              <a:t>I</a:t>
            </a:r>
            <a:r>
              <a:rPr lang="hr-HR" altLang="sr-Latn-RS" sz="1600" i="1" dirty="0">
                <a:latin typeface="+mn-lt"/>
                <a:cs typeface="Arial" panose="020B0604020202020204" pitchFamily="34" charset="0"/>
              </a:rPr>
              <a:t>1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i </a:t>
            </a:r>
            <a:r>
              <a:rPr lang="hr-HR" altLang="sr-Latn-RS" sz="3200" i="1" dirty="0">
                <a:latin typeface="+mn-lt"/>
                <a:cs typeface="Arial" panose="020B0604020202020204" pitchFamily="34" charset="0"/>
              </a:rPr>
              <a:t>I</a:t>
            </a:r>
            <a:r>
              <a:rPr lang="hr-HR" altLang="sr-Latn-RS" sz="1600" i="1" dirty="0">
                <a:latin typeface="+mn-lt"/>
                <a:cs typeface="Arial" panose="020B0604020202020204" pitchFamily="34" charset="0"/>
              </a:rPr>
              <a:t>2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u </a:t>
            </a:r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pojedinim</a:t>
            </a:r>
            <a:endParaRPr lang="hr-HR" altLang="sr-Latn-RS" sz="3200" dirty="0">
              <a:latin typeface="+mn-lt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granama strujnog kruga.</a:t>
            </a:r>
          </a:p>
          <a:p>
            <a:pPr algn="ctr"/>
            <a:endParaRPr lang="hr-HR" altLang="sr-Latn-RS" sz="3600" dirty="0">
              <a:latin typeface="+mn-lt"/>
            </a:endParaRPr>
          </a:p>
        </p:txBody>
      </p:sp>
      <p:pic>
        <p:nvPicPr>
          <p:cNvPr id="5125" name="Picture 2" descr="D:\Sandra - školska ppt\FIZIKA8_U\8_I_7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63" y="2027820"/>
            <a:ext cx="2413000" cy="35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417873"/>
              </p:ext>
            </p:extLst>
          </p:nvPr>
        </p:nvGraphicFramePr>
        <p:xfrm>
          <a:off x="5982186" y="4719140"/>
          <a:ext cx="18954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4" imgW="634680" imgH="215640" progId="Equation.3">
                  <p:embed/>
                </p:oleObj>
              </mc:Choice>
              <mc:Fallback>
                <p:oleObj name="Equation" r:id="rId4" imgW="634680" imgH="215640" progId="Equation.3">
                  <p:embed/>
                  <p:pic>
                    <p:nvPicPr>
                      <p:cNvPr id="512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2186" y="4719140"/>
                        <a:ext cx="1895475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 descr="C:\Users\Hp\Downloads\clapperboard-311792_1280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889" y="837832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10746889" y="2179081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sp>
        <p:nvSpPr>
          <p:cNvPr id="10" name="Zvijezda s 5 krakova 9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8040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252925" y="775463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8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195119" y="1618198"/>
            <a:ext cx="10839314" cy="427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Čime mjerimo električnu struju?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Kako se ampermetar uključuje u strujni krug?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Mijenja li se električna struja pri prolasku žaruljicom?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Kolika je električna struja u strujnome krugu sa serijski spojenim </a:t>
            </a:r>
            <a:r>
              <a:rPr lang="en-US" altLang="sr-Latn-RS" sz="26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trošilima?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Kolika je električna struja u strujnome krugu s paralelno </a:t>
            </a:r>
            <a:r>
              <a:rPr lang="en-US" altLang="sr-Latn-RS" sz="2600" dirty="0" smtClean="0">
                <a:latin typeface="+mn-lt"/>
                <a:cs typeface="Arial" panose="020B0604020202020204" pitchFamily="34" charset="0"/>
              </a:rPr>
              <a:t>spojenim</a:t>
            </a:r>
            <a:endParaRPr lang="hr-HR" altLang="sr-Latn-RS" sz="2600" dirty="0">
              <a:latin typeface="+mn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altLang="sr-Latn-RS" sz="2600" dirty="0" smtClean="0">
                <a:latin typeface="+mn-lt"/>
                <a:cs typeface="Arial" panose="020B0604020202020204" pitchFamily="34" charset="0"/>
              </a:rPr>
              <a:t>       </a:t>
            </a:r>
            <a:r>
              <a:rPr lang="en-US" altLang="sr-Latn-RS" sz="2600" dirty="0" smtClean="0">
                <a:latin typeface="+mn-lt"/>
                <a:cs typeface="Arial" panose="020B0604020202020204" pitchFamily="34" charset="0"/>
              </a:rPr>
              <a:t>trošilima</a:t>
            </a:r>
            <a:r>
              <a:rPr lang="en-US" altLang="sr-Latn-RS" sz="2600" dirty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sz="26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154</TotalTime>
  <Words>245</Words>
  <Application>Microsoft Office PowerPoint</Application>
  <PresentationFormat>Široki zaslon</PresentationFormat>
  <Paragraphs>46</Paragraphs>
  <Slides>10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7" baseType="lpstr">
      <vt:lpstr>Alef</vt:lpstr>
      <vt:lpstr>Arial</vt:lpstr>
      <vt:lpstr>Calibri</vt:lpstr>
      <vt:lpstr>Calibri Light</vt:lpstr>
      <vt:lpstr>Consolas</vt:lpstr>
      <vt:lpstr>Tema sustava Office</vt:lpstr>
      <vt:lpstr>Equation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20</cp:revision>
  <dcterms:created xsi:type="dcterms:W3CDTF">2020-09-12T17:39:48Z</dcterms:created>
  <dcterms:modified xsi:type="dcterms:W3CDTF">2020-09-27T12:35:00Z</dcterms:modified>
</cp:coreProperties>
</file>